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718" r:id="rId2"/>
    <p:sldId id="730" r:id="rId3"/>
    <p:sldId id="731" r:id="rId4"/>
    <p:sldId id="737" r:id="rId5"/>
    <p:sldId id="732" r:id="rId6"/>
    <p:sldId id="736" r:id="rId7"/>
    <p:sldId id="733" r:id="rId8"/>
    <p:sldId id="734" r:id="rId9"/>
    <p:sldId id="735" r:id="rId10"/>
    <p:sldId id="719" r:id="rId11"/>
    <p:sldId id="720" r:id="rId12"/>
    <p:sldId id="738" r:id="rId13"/>
    <p:sldId id="739" r:id="rId14"/>
    <p:sldId id="740" r:id="rId15"/>
    <p:sldId id="741" r:id="rId16"/>
  </p:sldIdLst>
  <p:sldSz cx="9144000" cy="6858000" type="letter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69">
          <p15:clr>
            <a:srgbClr val="A4A3A4"/>
          </p15:clr>
        </p15:guide>
        <p15:guide id="2" pos="3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8000"/>
    <a:srgbClr val="993300"/>
    <a:srgbClr val="CCCCFF"/>
    <a:srgbClr val="9999FF"/>
    <a:srgbClr val="F3FCA2"/>
    <a:srgbClr val="66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7288" autoAdjust="0"/>
  </p:normalViewPr>
  <p:slideViewPr>
    <p:cSldViewPr>
      <p:cViewPr varScale="1">
        <p:scale>
          <a:sx n="65" d="100"/>
          <a:sy n="65" d="100"/>
        </p:scale>
        <p:origin x="18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876" y="-96"/>
      </p:cViewPr>
      <p:guideLst>
        <p:guide orient="horz" pos="1669"/>
        <p:guide pos="39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4025901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t" anchorCtr="0" compatLnSpc="1">
            <a:prstTxWarp prst="textNoShape">
              <a:avLst/>
            </a:prstTxWarp>
          </a:bodyPr>
          <a:lstStyle>
            <a:lvl1pPr defTabSz="941388"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-1588"/>
            <a:ext cx="402748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6657975"/>
            <a:ext cx="4025901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b" anchorCtr="0" compatLnSpc="1">
            <a:prstTxWarp prst="textNoShape">
              <a:avLst/>
            </a:prstTxWarp>
          </a:bodyPr>
          <a:lstStyle>
            <a:lvl1pPr defTabSz="941388"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7975"/>
            <a:ext cx="40274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00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F159E1A-76C0-488A-8BEA-0AADC6D4B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265613" y="6678613"/>
            <a:ext cx="7635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62" tIns="45698" rIns="89762" bIns="45698">
            <a:spAutoFit/>
          </a:bodyPr>
          <a:lstStyle/>
          <a:p>
            <a:pPr algn="ctr" defTabSz="889000">
              <a:lnSpc>
                <a:spcPct val="90000"/>
              </a:lnSpc>
              <a:defRPr/>
            </a:pPr>
            <a:r>
              <a:rPr lang="en-US" sz="1200">
                <a:latin typeface="Arial" charset="0"/>
                <a:ea typeface="+mn-ea"/>
              </a:rPr>
              <a:t>Page </a:t>
            </a:r>
            <a:fld id="{6FAA3404-55C9-4BD7-9F44-8BA69F5CA176}" type="slidenum">
              <a:rPr lang="en-US" sz="1200">
                <a:latin typeface="Arial" charset="0"/>
                <a:ea typeface="+mn-ea"/>
              </a:rPr>
              <a:pPr algn="ctr" defTabSz="88900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494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4025901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t" anchorCtr="0" compatLnSpc="1">
            <a:prstTxWarp prst="textNoShape">
              <a:avLst/>
            </a:prstTxWarp>
          </a:bodyPr>
          <a:lstStyle>
            <a:lvl1pPr defTabSz="941388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-1588"/>
            <a:ext cx="4027487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t" anchorCtr="0" compatLnSpc="1">
            <a:prstTxWarp prst="textNoShape">
              <a:avLst/>
            </a:prstTxWarp>
          </a:bodyPr>
          <a:lstStyle>
            <a:lvl1pPr algn="r" defTabSz="941388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6657975"/>
            <a:ext cx="4025901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b" anchorCtr="0" compatLnSpc="1">
            <a:prstTxWarp prst="textNoShape">
              <a:avLst/>
            </a:prstTxWarp>
          </a:bodyPr>
          <a:lstStyle>
            <a:lvl1pPr defTabSz="941388">
              <a:defRPr sz="1000" i="1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657975"/>
            <a:ext cx="40274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85" tIns="0" rIns="19585" bIns="0" numCol="1" anchor="b" anchorCtr="0" compatLnSpc="1">
            <a:prstTxWarp prst="textNoShape">
              <a:avLst/>
            </a:prstTxWarp>
          </a:bodyPr>
          <a:lstStyle>
            <a:lvl1pPr algn="r" defTabSz="941388">
              <a:defRPr sz="1000" i="1">
                <a:ea typeface="+mn-ea"/>
              </a:defRPr>
            </a:lvl1pPr>
          </a:lstStyle>
          <a:p>
            <a:pPr>
              <a:defRPr/>
            </a:pPr>
            <a:fld id="{75048C9B-D098-4009-A4CE-27A1E819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65613" y="6678613"/>
            <a:ext cx="7635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9762" tIns="45698" rIns="89762" bIns="45698">
            <a:spAutoFit/>
          </a:bodyPr>
          <a:lstStyle/>
          <a:p>
            <a:pPr algn="ctr" defTabSz="889000">
              <a:lnSpc>
                <a:spcPct val="90000"/>
              </a:lnSpc>
              <a:defRPr/>
            </a:pPr>
            <a:r>
              <a:rPr lang="en-US" sz="1200">
                <a:latin typeface="Arial" charset="0"/>
                <a:ea typeface="+mn-ea"/>
              </a:rPr>
              <a:t>Page </a:t>
            </a:r>
            <a:fld id="{99558316-8063-4617-A63C-2CA091BE4B9B}" type="slidenum">
              <a:rPr lang="en-US" sz="1200">
                <a:latin typeface="Arial" charset="0"/>
                <a:ea typeface="+mn-ea"/>
              </a:rPr>
              <a:pPr algn="ctr" defTabSz="88900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  <a:ea typeface="+mn-ea"/>
            </a:endParaRPr>
          </a:p>
        </p:txBody>
      </p:sp>
      <p:sp>
        <p:nvSpPr>
          <p:cNvPr id="1229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25" y="530225"/>
            <a:ext cx="3487738" cy="2616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250" y="3328988"/>
            <a:ext cx="6818313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9" tIns="47328" rIns="94659" bIns="47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82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48C9B-D098-4009-A4CE-27A1E819A6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0BC4-E5F1-43F2-8F52-23B50DC8F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C4AAC-F6B2-4012-A9FE-A7FCEADF7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B370-B954-454D-9ED0-66D9AAB9F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B37DD-2B12-4322-AAA9-20FA61FCC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4A20-E53C-4363-9A24-AFDA3A3DC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54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EA6F5-527D-45F5-8D96-21072BEF4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2359-7C9C-48F3-ABED-EF4784BB3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EDDB-E484-4F17-99F3-2454F570F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7C27-B356-40AA-A75A-378D7C6EB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5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280E-5AE3-4737-B420-8163D7888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7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403B-0113-46D6-BEF7-79F5206A6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8168-261C-4739-B492-666E8FA1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05FF-9FBB-453F-946E-74BA1E6C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8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1D61-315B-4654-B0FF-347CFB5F7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7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7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580BF6DF-CB3B-4DB4-B0AC-F8297BC8A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000" b="1" dirty="0" smtClean="0"/>
              <a:t>University of Missouri Research Board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Why this, why now, why me?</a:t>
            </a:r>
            <a:r>
              <a:rPr lang="en-US" altLang="en-US" sz="4000" dirty="0" smtClean="0"/>
              <a:t>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altLang="en-US" sz="1800" b="1" smtClean="0"/>
              <a:t>Mariesa L. Crow</a:t>
            </a:r>
          </a:p>
          <a:p>
            <a:r>
              <a:rPr lang="en-US" altLang="en-US" sz="1800" b="1" smtClean="0"/>
              <a:t>crow@mst.edu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/>
              <a:t>Attributes of a Successful Proposal</a:t>
            </a:r>
            <a:endParaRPr lang="en-US" altLang="en-US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Clear, concise project objectives</a:t>
            </a:r>
          </a:p>
          <a:p>
            <a:r>
              <a:rPr lang="en-US" altLang="en-US" sz="2800" dirty="0" smtClean="0"/>
              <a:t>Strong motivation (need for research)</a:t>
            </a:r>
          </a:p>
          <a:p>
            <a:r>
              <a:rPr lang="en-US" altLang="en-US" sz="2800" dirty="0" smtClean="0"/>
              <a:t>Thorough analysis of the state-of-the-art (background)</a:t>
            </a:r>
          </a:p>
          <a:p>
            <a:r>
              <a:rPr lang="en-US" altLang="en-US" sz="2800" dirty="0" smtClean="0"/>
              <a:t>Clear research progression with definable milestones</a:t>
            </a:r>
          </a:p>
          <a:p>
            <a:r>
              <a:rPr lang="en-US" altLang="en-US" sz="2800" dirty="0" smtClean="0"/>
              <a:t>Adequate resources (laboratory, team expertise)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/>
              <a:t>Project Objectives</a:t>
            </a:r>
            <a:endParaRPr lang="en-US" altLang="en-US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981200"/>
            <a:ext cx="7340600" cy="3741738"/>
          </a:xfrm>
        </p:spPr>
        <p:txBody>
          <a:bodyPr/>
          <a:lstStyle/>
          <a:p>
            <a:r>
              <a:rPr lang="en-US" altLang="en-US" sz="2800" dirty="0" smtClean="0"/>
              <a:t>Single most important part</a:t>
            </a:r>
          </a:p>
          <a:p>
            <a:r>
              <a:rPr lang="en-US" altLang="en-US" sz="2800" dirty="0" smtClean="0"/>
              <a:t>Focus reviewers’ interest</a:t>
            </a:r>
          </a:p>
          <a:p>
            <a:r>
              <a:rPr lang="en-US" altLang="en-US" sz="2800" dirty="0" smtClean="0"/>
              <a:t>A clear concise statement of intended contribution to field</a:t>
            </a:r>
          </a:p>
          <a:p>
            <a:r>
              <a:rPr lang="en-US" altLang="en-US" sz="2800" dirty="0" smtClean="0"/>
              <a:t>Significance of contribution</a:t>
            </a:r>
          </a:p>
          <a:p>
            <a:r>
              <a:rPr lang="en-US" altLang="en-US" sz="2800" dirty="0" smtClean="0"/>
              <a:t>The reviewers read your proposal, not your mind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Have a research plan</a:t>
            </a:r>
          </a:p>
          <a:p>
            <a:r>
              <a:rPr lang="en-US" dirty="0" smtClean="0"/>
              <a:t>Build on your strengths</a:t>
            </a:r>
          </a:p>
          <a:p>
            <a:r>
              <a:rPr lang="en-US" dirty="0" smtClean="0"/>
              <a:t>Differentiate this proposal from your Ph.D. work</a:t>
            </a:r>
          </a:p>
          <a:p>
            <a:r>
              <a:rPr lang="en-US" dirty="0" smtClean="0"/>
              <a:t>Perform a thorough state of the art search</a:t>
            </a:r>
          </a:p>
          <a:p>
            <a:r>
              <a:rPr lang="en-US" dirty="0" smtClean="0"/>
              <a:t>Read the submission guidelines</a:t>
            </a:r>
          </a:p>
          <a:p>
            <a:r>
              <a:rPr lang="en-US" dirty="0" smtClean="0"/>
              <a:t>Submit early!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Rush</a:t>
            </a:r>
          </a:p>
          <a:p>
            <a:r>
              <a:rPr lang="en-US" dirty="0" smtClean="0"/>
              <a:t>Wait until the last minute</a:t>
            </a:r>
          </a:p>
          <a:p>
            <a:r>
              <a:rPr lang="en-US" dirty="0" smtClean="0"/>
              <a:t>Make the proposed work too broad</a:t>
            </a:r>
          </a:p>
          <a:p>
            <a:r>
              <a:rPr lang="en-US" dirty="0" smtClean="0"/>
              <a:t>Make the proposed work too narrow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where you want to be in five years, ten years, twenty years</a:t>
            </a:r>
          </a:p>
          <a:p>
            <a:r>
              <a:rPr lang="en-US" dirty="0" smtClean="0"/>
              <a:t>How will this (your first funded research) get you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UMRB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800" dirty="0" smtClean="0"/>
              <a:t>I joined MST in 1991</a:t>
            </a:r>
          </a:p>
          <a:p>
            <a:r>
              <a:rPr lang="en-US" sz="2800" dirty="0" smtClean="0"/>
              <a:t>UMRB was established in 1992</a:t>
            </a:r>
          </a:p>
          <a:p>
            <a:r>
              <a:rPr lang="en-US" sz="2800" dirty="0" smtClean="0"/>
              <a:t>Wrote my first UMRB with a colleague (fellow asst. professor) in 1995 – we combined our two expertise areas – power systems (mine) and power electronics (his) for $50,000.</a:t>
            </a:r>
          </a:p>
          <a:p>
            <a:r>
              <a:rPr lang="en-US" sz="2800" dirty="0" smtClean="0"/>
              <a:t>That project laid the groundwork for the rest of my career (power electronic applications to power systems – FACTs, ESS, renewable energy, </a:t>
            </a:r>
            <a:r>
              <a:rPr lang="en-US" sz="2800" dirty="0" err="1" smtClean="0"/>
              <a:t>microgrids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I’ve had over $22M in funded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76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Logistics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7" t="6835" r="11519" b="15830"/>
          <a:stretch/>
        </p:blipFill>
        <p:spPr bwMode="auto">
          <a:xfrm>
            <a:off x="1981200" y="1600200"/>
            <a:ext cx="510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400800"/>
            <a:ext cx="6272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https://umresearchboard.missouri.edu/Login.aspx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2362200" y="2514600"/>
            <a:ext cx="16764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43250" y="4419600"/>
            <a:ext cx="1676400" cy="685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0" t="6863" r="13113" b="47255"/>
          <a:stretch/>
        </p:blipFill>
        <p:spPr bwMode="auto">
          <a:xfrm>
            <a:off x="2133600" y="1752600"/>
            <a:ext cx="4540250" cy="272415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9" t="6909" r="12932" b="18021"/>
          <a:stretch/>
        </p:blipFill>
        <p:spPr bwMode="auto">
          <a:xfrm>
            <a:off x="2057399" y="1676400"/>
            <a:ext cx="4650475" cy="451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7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</a:t>
            </a:r>
          </a:p>
          <a:p>
            <a:r>
              <a:rPr lang="en-US" dirty="0" smtClean="0"/>
              <a:t>Life Sciences</a:t>
            </a:r>
          </a:p>
          <a:p>
            <a:r>
              <a:rPr lang="en-US" dirty="0" smtClean="0"/>
              <a:t>Humanities and Fine Arts</a:t>
            </a:r>
          </a:p>
          <a:p>
            <a:r>
              <a:rPr lang="en-US" dirty="0" smtClean="0"/>
              <a:t>Physical Sciences and Mathematics</a:t>
            </a:r>
          </a:p>
          <a:p>
            <a:r>
              <a:rPr lang="en-US" dirty="0" smtClean="0"/>
              <a:t>Social and Behavioral Sciences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You will need to select the most appropriate subcommittee to review your proposal</a:t>
            </a:r>
            <a:endParaRPr lang="en-US" sz="28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154524" cy="17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212" y="4876800"/>
            <a:ext cx="22377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instructions</a:t>
            </a:r>
          </a:p>
          <a:p>
            <a:r>
              <a:rPr lang="en-US" dirty="0" smtClean="0"/>
              <a:t>Possible Reviewers – helpful, but sometimes problematic</a:t>
            </a:r>
          </a:p>
          <a:p>
            <a:pPr lvl="1"/>
            <a:r>
              <a:rPr lang="en-US" dirty="0" smtClean="0"/>
              <a:t>Past &amp; Present collaborators are not appropriate</a:t>
            </a:r>
          </a:p>
          <a:p>
            <a:pPr lvl="1"/>
            <a:r>
              <a:rPr lang="en-US" dirty="0" smtClean="0"/>
              <a:t>External reviewers are encouraged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600" b="1" smtClean="0"/>
              <a:t>Bibliography</a:t>
            </a:r>
            <a:br>
              <a:rPr lang="en-US" altLang="en-US" sz="3600" b="1" smtClean="0"/>
            </a:br>
            <a:r>
              <a:rPr lang="en-US" altLang="en-US" sz="3200" b="1" smtClean="0"/>
              <a:t/>
            </a:r>
            <a:br>
              <a:rPr lang="en-US" altLang="en-US" sz="3200" b="1" smtClean="0"/>
            </a:br>
            <a:r>
              <a:rPr lang="en-US" altLang="en-US" sz="3200" b="1" smtClean="0"/>
              <a:t/>
            </a:r>
            <a:br>
              <a:rPr lang="en-US" altLang="en-US" sz="3200" b="1" smtClean="0"/>
            </a:br>
            <a:endParaRPr lang="en-US" altLang="en-US" sz="32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en-US" sz="2800" dirty="0" smtClean="0"/>
              <a:t>No more than 2 pages</a:t>
            </a:r>
          </a:p>
          <a:p>
            <a:r>
              <a:rPr lang="en-US" altLang="en-US" sz="2800" dirty="0" smtClean="0"/>
              <a:t>Single-spaced </a:t>
            </a:r>
          </a:p>
          <a:p>
            <a:r>
              <a:rPr lang="en-US" altLang="en-US" sz="2800" dirty="0" smtClean="0"/>
              <a:t>Include complete reference (name, title, journal, </a:t>
            </a:r>
            <a:r>
              <a:rPr lang="en-US" altLang="en-US" sz="2800" dirty="0" err="1" smtClean="0"/>
              <a:t>etc</a:t>
            </a:r>
            <a:r>
              <a:rPr lang="en-US" altLang="en-US" sz="2800" dirty="0" smtClean="0"/>
              <a:t>)  Use whatever bibliographic style is typical for your field</a:t>
            </a:r>
          </a:p>
          <a:p>
            <a:pPr>
              <a:buFontTx/>
              <a:buNone/>
            </a:pPr>
            <a:endParaRPr lang="en-US" altLang="en-US" sz="20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59055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2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Salaries – PI, graduate students, post-docs for no more than 12 months</a:t>
            </a:r>
          </a:p>
          <a:p>
            <a:r>
              <a:rPr lang="en-US" dirty="0" smtClean="0"/>
              <a:t>Fringe benefits – 35.37% for PI/post-doc, 0% for students</a:t>
            </a:r>
          </a:p>
          <a:p>
            <a:r>
              <a:rPr lang="en-US" dirty="0" smtClean="0"/>
              <a:t>Travel is not allowed, except for visiting sites or project collaboration</a:t>
            </a:r>
          </a:p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2460171" cy="150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791200"/>
            <a:ext cx="5431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Be aware that most budgets are cut at award time</a:t>
            </a:r>
          </a:p>
        </p:txBody>
      </p:sp>
    </p:spTree>
    <p:extLst>
      <p:ext uri="{BB962C8B-B14F-4D97-AF65-F5344CB8AC3E}">
        <p14:creationId xmlns:p14="http://schemas.microsoft.com/office/powerpoint/2010/main" val="23054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51" y="1524000"/>
            <a:ext cx="38614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Number the pages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Double-spaced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Brief, yet consistent with critical peer review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Minimum of two pages,  no more than 10 pages 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"Revised Proposal" The first page must include an explanation section that explains how the proposal has been changed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Images/graphics -- convert to .jpg file before inserting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10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7772400" cy="4114800"/>
          </a:xfrm>
        </p:spPr>
        <p:txBody>
          <a:bodyPr/>
          <a:lstStyle/>
          <a:p>
            <a:r>
              <a:rPr lang="en-US" sz="1600" dirty="0" smtClean="0"/>
              <a:t>A statement of overall and specific objectives</a:t>
            </a:r>
          </a:p>
          <a:p>
            <a:r>
              <a:rPr lang="en-US" sz="1600" dirty="0" smtClean="0"/>
              <a:t>Background and rationale</a:t>
            </a:r>
          </a:p>
          <a:p>
            <a:r>
              <a:rPr lang="en-US" sz="1600" dirty="0" smtClean="0"/>
              <a:t>Preliminary work/results</a:t>
            </a:r>
          </a:p>
          <a:p>
            <a:r>
              <a:rPr lang="en-US" sz="1600" dirty="0" smtClean="0"/>
              <a:t>Significance of the project to research or creative activity in the specific field, and its potential value in enhancing the stature of the University</a:t>
            </a:r>
          </a:p>
          <a:p>
            <a:r>
              <a:rPr lang="en-US" sz="1600" dirty="0" smtClean="0"/>
              <a:t>Project design and procedures proposed to accomplish the objectives</a:t>
            </a:r>
          </a:p>
          <a:p>
            <a:r>
              <a:rPr lang="en-US" sz="1600" dirty="0" smtClean="0"/>
              <a:t>Resources and environment (describe relevant support facilities and services, intellectual resources, etc.)</a:t>
            </a:r>
          </a:p>
          <a:p>
            <a:r>
              <a:rPr lang="en-US" sz="1600" dirty="0" smtClean="0"/>
              <a:t>Explanation of the reason the research board is asked to support the project (is external support unavailable, insufficient, interrupted, etc.)</a:t>
            </a:r>
          </a:p>
          <a:p>
            <a:r>
              <a:rPr lang="en-US" sz="1600" dirty="0" smtClean="0"/>
              <a:t>Plans for future support for this or closely related projects; specifically, state how research board support would increase your potential to obtain extramural funding, and</a:t>
            </a:r>
          </a:p>
          <a:p>
            <a:r>
              <a:rPr lang="en-US" sz="1600" dirty="0" smtClean="0"/>
              <a:t>REVISED PROPOSALS should include your response to previous peer reviews. </a:t>
            </a:r>
            <a:endParaRPr lang="en-US" sz="1600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225888" cy="21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Pages>29</Pages>
  <Words>564</Words>
  <Application>Microsoft Office PowerPoint</Application>
  <PresentationFormat>Letter Paper (8.5x11 in)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Times New Roman</vt:lpstr>
      <vt:lpstr>Blank Presentation</vt:lpstr>
      <vt:lpstr>University of Missouri Research Board Why this, why now, why me?  </vt:lpstr>
      <vt:lpstr>Some Logistics</vt:lpstr>
      <vt:lpstr>PowerPoint Presentation</vt:lpstr>
      <vt:lpstr>Review Process</vt:lpstr>
      <vt:lpstr>Application Tips</vt:lpstr>
      <vt:lpstr>   Bibliography   </vt:lpstr>
      <vt:lpstr>Making the Budget</vt:lpstr>
      <vt:lpstr>Narrative</vt:lpstr>
      <vt:lpstr> Narrative</vt:lpstr>
      <vt:lpstr>Attributes of a Successful Proposal</vt:lpstr>
      <vt:lpstr>Project Objectives</vt:lpstr>
      <vt:lpstr>Do</vt:lpstr>
      <vt:lpstr>Don’t</vt:lpstr>
      <vt:lpstr>Advice</vt:lpstr>
      <vt:lpstr>My UMRB story</vt:lpstr>
    </vt:vector>
  </TitlesOfParts>
  <Company>Missouri S&amp;T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K. Krishnamurthy</dc:creator>
  <cp:lastModifiedBy>Hagni, Diane M.</cp:lastModifiedBy>
  <cp:revision>606</cp:revision>
  <cp:lastPrinted>2002-10-22T04:33:49Z</cp:lastPrinted>
  <dcterms:created xsi:type="dcterms:W3CDTF">1996-03-25T15:29:20Z</dcterms:created>
  <dcterms:modified xsi:type="dcterms:W3CDTF">2017-11-30T15:30:27Z</dcterms:modified>
</cp:coreProperties>
</file>